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55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5765800" cy="3244850"/>
  <p:notesSz cx="5765800" cy="324485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BC89EF96-8CEA-46FF-86C4-4CE0E7609802}" styleName="Light Style 3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  <a:fill>
          <a:solidFill>
            <a:schemeClr val="accent1">
              <a:tint val="20000"/>
            </a:schemeClr>
          </a:solidFill>
        </a:fill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accent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225" d="100"/>
          <a:sy n="225" d="100"/>
        </p:scale>
        <p:origin x="732" y="162"/>
      </p:cViewPr>
      <p:guideLst>
        <p:guide orient="horz" pos="2880"/>
        <p:guide pos="2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25E-2"/>
          <c:y val="0.14619399999999999"/>
          <c:w val="0.43506"/>
          <c:h val="0.6752350000000000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3792499999999999"/>
          <c:y val="0.182534"/>
          <c:w val="0.27511099999999999"/>
          <c:h val="0.353466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 algn="ctr">
        <a:defRPr sz="1800"/>
      </a:pPr>
      <a:endParaRPr lang="ru-RU"/>
    </a:p>
  </c:txPr>
  <c:userShapes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/>
            </a:pPr>
            <a:r>
              <a:rPr lang="ru-RU" sz="1000"/>
              <a:t>Общее количество учреждений – 76, из них:</a:t>
            </a:r>
            <a:endParaRPr lang="ru-RU"/>
          </a:p>
        </c:rich>
      </c:tx>
      <c:layout>
        <c:manualLayout>
          <c:xMode val="edge"/>
          <c:yMode val="edge"/>
          <c:x val="0.14074651133428878"/>
          <c:y val="0"/>
        </c:manualLayout>
      </c:layout>
      <c:overlay val="0"/>
    </c:title>
    <c:autoTitleDeleted val="0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094999999999999"/>
          <c:y val="0.14465"/>
          <c:w val="0.33967999999999998"/>
          <c:h val="0.7248099999999999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учреждений</c:v>
                </c:pt>
              </c:strCache>
            </c:strRef>
          </c:tx>
          <c:dPt>
            <c:idx val="1"/>
            <c:bubble3D val="0"/>
            <c:spPr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2"/>
            <c:bubble3D val="0"/>
            <c:explosion val="29"/>
            <c:spPr>
              <a:prstGeom prst="rect">
                <a:avLst/>
              </a:prstGeom>
              <a:solidFill>
                <a:srgbClr val="11437F"/>
              </a:solidFill>
            </c:spPr>
          </c:dPt>
          <c:dLbls>
            <c:dLbl>
              <c:idx val="0"/>
              <c:layout>
                <c:manualLayout>
                  <c:x val="-2.9050605960089584E-2"/>
                  <c:y val="-1.641103731699262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665383141181672E-2"/>
                  <c:y val="-8.3824668264430562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46701758847753E-2"/>
                  <c:y val="-1.850592981555016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Краевой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8250999999999997"/>
          <c:y val="0.27112999999999998"/>
          <c:w val="0.27876879299882024"/>
          <c:h val="0.27308292471905554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0.16431</cdr:x>
      <cdr:y>0.07143</cdr:y>
    </cdr:from>
    <cdr:to>
      <cdr:x>0.35203</cdr:x>
      <cdr:y>0.5</cdr:y>
    </cdr:to>
    <cdr:sp macro="" textlink="">
      <cdr:nvSpPr>
        <cdr:cNvPr id="2" name="TextBox 1"/>
        <cdr:cNvSpPr txBox="1"/>
      </cdr:nvSpPr>
      <cdr:spPr bwMode="auto">
        <a:xfrm xmlns:a="http://schemas.openxmlformats.org/drawingml/2006/main">
          <a:off x="800337" y="152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/>
        </a:p>
      </cdr:txBody>
    </cdr:sp>
  </cdr:relSizeAnchor>
  <cdr:relSizeAnchor xmlns:cdr="http://schemas.openxmlformats.org/drawingml/2006/chartDrawing">
    <cdr:from>
      <cdr:x>0.21253</cdr:x>
      <cdr:y>0.57143</cdr:y>
    </cdr:from>
    <cdr:to>
      <cdr:x>0.40025</cdr:x>
      <cdr:y>1</cdr:y>
    </cdr:to>
    <cdr:sp macro="" textlink="">
      <cdr:nvSpPr>
        <cdr:cNvPr id="4" name="TextBox 3"/>
        <cdr:cNvSpPr txBox="1"/>
      </cdr:nvSpPr>
      <cdr:spPr bwMode="auto">
        <a:xfrm xmlns:a="http://schemas.openxmlformats.org/drawingml/2006/main">
          <a:off x="1035227" y="1828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/>
        </a:p>
      </cdr:txBody>
    </cdr:sp>
  </cdr:relSizeAnchor>
  <cdr:relSizeAnchor xmlns:cdr="http://schemas.openxmlformats.org/drawingml/2006/chartDrawing">
    <cdr:from>
      <cdr:x>0.2751</cdr:x>
      <cdr:y>0.57143</cdr:y>
    </cdr:from>
    <cdr:to>
      <cdr:x>0.46283</cdr:x>
      <cdr:y>1</cdr:y>
    </cdr:to>
    <cdr:sp macro="" textlink="">
      <cdr:nvSpPr>
        <cdr:cNvPr id="5" name="TextBox 4"/>
        <cdr:cNvSpPr txBox="1"/>
      </cdr:nvSpPr>
      <cdr:spPr bwMode="auto">
        <a:xfrm xmlns:a="http://schemas.openxmlformats.org/drawingml/2006/main">
          <a:off x="1340027" y="175259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/>
        </a:p>
      </cdr:txBody>
    </cdr:sp>
  </cdr:relSizeAnchor>
  <cdr:relSizeAnchor xmlns:cdr="http://schemas.openxmlformats.org/drawingml/2006/chartDrawing">
    <cdr:from>
      <cdr:x>0.14995</cdr:x>
      <cdr:y>0.57143</cdr:y>
    </cdr:from>
    <cdr:to>
      <cdr:x>0.33768</cdr:x>
      <cdr:y>1</cdr:y>
    </cdr:to>
    <cdr:sp macro="" textlink="">
      <cdr:nvSpPr>
        <cdr:cNvPr id="6" name="TextBox 5"/>
        <cdr:cNvSpPr txBox="1"/>
      </cdr:nvSpPr>
      <cdr:spPr bwMode="auto">
        <a:xfrm xmlns:a="http://schemas.openxmlformats.org/drawingml/2006/main">
          <a:off x="730427" y="1905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defRPr/>
          </a:pPr>
          <a:endParaRPr lang="ru-RU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BD3485-E802-4ED8-8C80-2E57F8575084}" type="datetime1">
              <a:rPr lang="ru-RU"/>
              <a:t>18.03.2026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0" y="515162"/>
            <a:ext cx="373837" cy="266000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422808" y="543712"/>
            <a:ext cx="5082641" cy="2214295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14BE164-788C-4352-AF28-78016FB8C7B9}" type="datetime1">
              <a:rPr lang="ru-RU"/>
              <a:t>18.03.2026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753010" y="1956145"/>
            <a:ext cx="113976" cy="15217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734015" y="2217879"/>
            <a:ext cx="151968" cy="152176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bk object 18"/>
          <p:cNvSpPr/>
          <p:nvPr/>
        </p:nvSpPr>
        <p:spPr bwMode="auto">
          <a:xfrm>
            <a:off x="734015" y="2459864"/>
            <a:ext cx="151961" cy="152176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9" name="bk object 19"/>
          <p:cNvSpPr/>
          <p:nvPr/>
        </p:nvSpPr>
        <p:spPr bwMode="auto">
          <a:xfrm>
            <a:off x="3133711" y="2790248"/>
            <a:ext cx="121265" cy="15217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0" name="bk object 20"/>
          <p:cNvSpPr/>
          <p:nvPr/>
        </p:nvSpPr>
        <p:spPr bwMode="auto">
          <a:xfrm>
            <a:off x="3118255" y="2541852"/>
            <a:ext cx="152176" cy="14504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bk object 21"/>
          <p:cNvSpPr/>
          <p:nvPr/>
        </p:nvSpPr>
        <p:spPr bwMode="auto">
          <a:xfrm>
            <a:off x="3118255" y="2286533"/>
            <a:ext cx="152176" cy="151955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320451" y="700379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8559C71-C718-4EEE-94EF-2AC514C56074}" type="datetime1">
              <a:rPr lang="ru-RU"/>
              <a:t>18.03.2026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BC15BE-5026-4EBC-BEDA-B4E5C3A2393F}" type="datetime1">
              <a:rPr lang="ru-RU"/>
              <a:t>18.03.2026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AFF01C3-4606-498E-82A6-A6CC339F3BDE}" type="datetime1">
              <a:rPr lang="ru-RU"/>
              <a:t>18.03.2026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288290" y="3017709"/>
            <a:ext cx="1326134" cy="276999"/>
          </a:xfrm>
        </p:spPr>
        <p:txBody>
          <a:bodyPr/>
          <a:lstStyle/>
          <a:p>
            <a:pPr>
              <a:defRPr/>
            </a:pPr>
            <a:fld id="{7B70FC37-6CBF-4522-BD7B-2C146E12D0EA}" type="datetime1">
              <a:rPr lang="ru-RU"/>
              <a:t>18.03.2026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1960372" y="3017709"/>
            <a:ext cx="1845056" cy="276999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4151376" y="3017709"/>
            <a:ext cx="1326134" cy="276999"/>
          </a:xfrm>
        </p:spPr>
        <p:txBody>
          <a:bodyPr/>
          <a:lstStyle/>
          <a:p>
            <a:pPr>
              <a:defRPr/>
            </a:pPr>
            <a:fld id="{FAA6C436-0D4A-4340-A2B7-930FFE7E96A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65FA6E0-4235-499A-8A77-D693EB0F624F}" type="datetime1">
              <a:rPr lang="ru-RU">
                <a:solidFill>
                  <a:prstClr val="black">
                    <a:tint val="75000"/>
                  </a:prstClr>
                </a:solidFill>
              </a:rPr>
              <a:t>18.03.2026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0" y="515162"/>
            <a:ext cx="373837" cy="266000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 bwMode="auto">
          <a:xfrm>
            <a:off x="422808" y="543712"/>
            <a:ext cx="5082641" cy="2214295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1AC189C-17FE-4280-B6E3-3517FFE7A9B6}" type="datetime1">
              <a:rPr lang="ru-RU">
                <a:solidFill>
                  <a:prstClr val="black">
                    <a:tint val="75000"/>
                  </a:prstClr>
                </a:solidFill>
              </a:rPr>
              <a:t>18.03.2026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753010" y="1956145"/>
            <a:ext cx="113976" cy="15217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 bwMode="auto">
          <a:xfrm>
            <a:off x="734015" y="2217879"/>
            <a:ext cx="151968" cy="152176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 bwMode="auto">
          <a:xfrm>
            <a:off x="734015" y="2459864"/>
            <a:ext cx="151961" cy="152176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 bwMode="auto">
          <a:xfrm>
            <a:off x="3133711" y="2790248"/>
            <a:ext cx="121265" cy="15217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 bwMode="auto">
          <a:xfrm>
            <a:off x="3118255" y="2541852"/>
            <a:ext cx="152176" cy="14504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 bwMode="auto">
          <a:xfrm>
            <a:off x="3118255" y="2286533"/>
            <a:ext cx="152176" cy="151955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320451" y="700379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5D41C2-CF41-4F70-9461-CE21BE1B2E3A}" type="datetime1">
              <a:rPr lang="ru-RU">
                <a:solidFill>
                  <a:prstClr val="black">
                    <a:tint val="75000"/>
                  </a:prstClr>
                </a:solidFill>
              </a:rPr>
              <a:t>18.03.2026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66AA76-A0DD-4951-83AB-B3CEAA6144D7}" type="datetime1">
              <a:rPr lang="ru-RU">
                <a:solidFill>
                  <a:prstClr val="black">
                    <a:tint val="75000"/>
                  </a:prstClr>
                </a:solidFill>
              </a:rPr>
              <a:t>18.03.2026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E610070-B216-41AC-967A-A9982DEBE3D5}" type="datetime1">
              <a:rPr lang="ru-RU">
                <a:solidFill>
                  <a:prstClr val="black">
                    <a:tint val="75000"/>
                  </a:prstClr>
                </a:solidFill>
              </a:rPr>
              <a:t>18.03.2026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288290" y="3017709"/>
            <a:ext cx="1326134" cy="276999"/>
          </a:xfrm>
        </p:spPr>
        <p:txBody>
          <a:bodyPr/>
          <a:lstStyle/>
          <a:p>
            <a:pPr>
              <a:defRPr/>
            </a:pPr>
            <a:fld id="{7589DDEC-7DD9-479E-8E27-F3D75CD2613C}" type="datetime1">
              <a:rPr lang="ru-RU">
                <a:solidFill>
                  <a:prstClr val="black">
                    <a:tint val="75000"/>
                  </a:prstClr>
                </a:solidFill>
              </a:rPr>
              <a:t>18.03.2026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1960372" y="3017709"/>
            <a:ext cx="1845056" cy="276999"/>
          </a:xfrm>
        </p:spPr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4151376" y="3017709"/>
            <a:ext cx="1326134" cy="276999"/>
          </a:xfrm>
        </p:spPr>
        <p:txBody>
          <a:bodyPr/>
          <a:lstStyle/>
          <a:p>
            <a:pPr>
              <a:defRPr/>
            </a:pPr>
            <a:fld id="{FAA6C436-0D4A-4340-A2B7-930FFE7E96AA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288290" y="746314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1960372" y="3017709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288290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701590-0FAF-4DC9-A96B-848B784449A6}" type="datetime1">
              <a:rPr lang="ru-RU"/>
              <a:t>18.03.2026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4151376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288290" y="746314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1960372" y="3017709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288290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B57D8C4-48FE-41F5-947D-0E7C56C6D0F4}" type="datetime1">
              <a:rPr lang="ru-RU">
                <a:solidFill>
                  <a:prstClr val="black">
                    <a:tint val="75000"/>
                  </a:prstClr>
                </a:solidFill>
              </a:rPr>
              <a:t>18.03.2026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4151376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94229" y="862923"/>
            <a:ext cx="4996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11437F"/>
                </a:solidFill>
                <a:latin typeface="Times New Roman"/>
                <a:cs typeface="Times New Roman"/>
              </a:rPr>
              <a:t>Итоги деятельности отдела № 20 </a:t>
            </a:r>
            <a:endParaRPr/>
          </a:p>
          <a:p>
            <a:pPr>
              <a:defRPr/>
            </a:pPr>
            <a:r>
              <a:rPr lang="ru-RU" sz="2000" b="1">
                <a:solidFill>
                  <a:srgbClr val="11437F"/>
                </a:solidFill>
                <a:latin typeface="Times New Roman"/>
                <a:cs typeface="Times New Roman"/>
              </a:rPr>
              <a:t>Управления Федерального казначейства по Забайкальскому краю за 2025 год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www.chita.roskazna.ru</a:t>
            </a:r>
            <a:endParaRPr lang="ru-RU" sz="8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 г. Чита,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апрель 2026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3499" y="2338201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 b="1">
                <a:solidFill>
                  <a:srgbClr val="11437F"/>
                </a:solidFill>
              </a:rPr>
              <a:t>Щербинина Елена Николаевна</a:t>
            </a:r>
            <a:endParaRPr lang="ru-RU" sz="900">
              <a:solidFill>
                <a:srgbClr val="11437F"/>
              </a:solidFill>
            </a:endParaRPr>
          </a:p>
          <a:p>
            <a:pPr>
              <a:defRPr/>
            </a:pPr>
            <a:r>
              <a:rPr lang="ru-RU" sz="700">
                <a:solidFill>
                  <a:srgbClr val="11437F"/>
                </a:solidFill>
              </a:rPr>
              <a:t>Начальник отдела № 20 УФК по Забайкальскому краю</a:t>
            </a:r>
          </a:p>
        </p:txBody>
      </p:sp>
      <p:sp>
        <p:nvSpPr>
          <p:cNvPr id="16" name="object 2"/>
          <p:cNvSpPr/>
          <p:nvPr/>
        </p:nvSpPr>
        <p:spPr bwMode="auto"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4" name="object 2"/>
          <p:cNvSpPr/>
          <p:nvPr/>
        </p:nvSpPr>
        <p:spPr bwMode="auto"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rcRect r="58907"/>
          <a:stretch/>
        </p:blipFill>
        <p:spPr bwMode="auto">
          <a:xfrm>
            <a:off x="139700" y="54019"/>
            <a:ext cx="355934" cy="3390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430128" y="85304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4025899" y="209962"/>
            <a:ext cx="1726805" cy="196719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>
              <a:defRPr/>
            </a:pPr>
            <a:r>
              <a:rPr lang="ru-RU" sz="900" b="1" dirty="0">
                <a:solidFill>
                  <a:srgbClr val="002060"/>
                </a:solidFill>
                <a:cs typeface="Times New Roman"/>
              </a:rPr>
              <a:t>Численность отдела № 20</a:t>
            </a:r>
            <a:endParaRPr lang="ru-RU" sz="900" dirty="0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31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rcRect r="60524"/>
          <a:stretch/>
        </p:blipFill>
        <p:spPr bwMode="auto">
          <a:xfrm>
            <a:off x="139700" y="43319"/>
            <a:ext cx="362953" cy="3599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 bwMode="auto">
          <a:xfrm>
            <a:off x="444500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262491" y="989142"/>
          <a:ext cx="5240817" cy="2307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6411"/>
                <a:gridCol w="2574406"/>
              </a:tblGrid>
              <a:tr h="346941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Начальник отдела</a:t>
                      </a:r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1</a:t>
                      </a: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noFill/>
                    </a:lnR>
                    <a:lnT w="3175" algn="ctr">
                      <a:noFill/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490201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Старший казначей</a:t>
                      </a:r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367699">
                <a:tc>
                  <a:txBody>
                    <a:bodyPr/>
                    <a:lstStyle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казначей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2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36769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Специалист 1 разряда</a:t>
                      </a:r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2</a:t>
                      </a:r>
                      <a:endParaRPr/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36769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Специалист 2 разряда</a:t>
                      </a:r>
                      <a:endParaRPr/>
                    </a:p>
                  </a:txBody>
                  <a:tcPr anchor="ctr">
                    <a:lnL w="3175" algn="ctr">
                      <a:noFill/>
                    </a:lnL>
                    <a:lnR w="6350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3</a:t>
                      </a:r>
                      <a:endParaRPr lang="ru-RU" sz="1200" b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anchor="ctr">
                    <a:lnL w="6350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50" algn="ctr">
                      <a:noFill/>
                    </a:lnR>
                    <a:lnT w="6350" algn="ctr">
                      <a:solidFill>
                        <a:schemeClr val="bg1">
                          <a:lumMod val="75000"/>
                        </a:schemeClr>
                      </a:solidFill>
                    </a:lnT>
                    <a:lnB w="6350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  <a:tr h="367699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Специалист 3 разряда</a:t>
                      </a:r>
                      <a:endParaRPr/>
                    </a:p>
                  </a:txBody>
                  <a:tcPr anchor="ctr">
                    <a:lnL w="3174" algn="ctr">
                      <a:noFill/>
                    </a:lnL>
                    <a:lnR w="6349" algn="ctr">
                      <a:solidFill>
                        <a:schemeClr val="bg1">
                          <a:lumMod val="75000"/>
                        </a:schemeClr>
                      </a:solidFill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Arial"/>
                          <a:cs typeface="Times New Roman"/>
                        </a:rPr>
                        <a:t>2</a:t>
                      </a:r>
                    </a:p>
                  </a:txBody>
                  <a:tcPr anchor="ctr">
                    <a:lnL w="6349" algn="ctr">
                      <a:solidFill>
                        <a:schemeClr val="bg1">
                          <a:lumMod val="75000"/>
                        </a:schemeClr>
                      </a:solidFill>
                    </a:lnL>
                    <a:lnR w="6349" algn="ctr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49" algn="ctr">
                      <a:solidFill>
                        <a:schemeClr val="bg1">
                          <a:lumMod val="75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 bwMode="auto">
          <a:xfrm>
            <a:off x="215898" y="556346"/>
            <a:ext cx="5346958" cy="698095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algn="ctr">
              <a:defRPr/>
            </a:pPr>
            <a:r>
              <a:rPr lang="ru-RU" sz="800" b="1" u="sng">
                <a:solidFill>
                  <a:srgbClr val="002060"/>
                </a:solidFill>
                <a:cs typeface="Times New Roman"/>
              </a:rPr>
              <a:t>Штатная численность 1</a:t>
            </a:r>
            <a:r>
              <a:rPr lang="en-US" sz="800" b="1" u="sng">
                <a:solidFill>
                  <a:srgbClr val="002060"/>
                </a:solidFill>
                <a:cs typeface="Times New Roman"/>
              </a:rPr>
              <a:t>1</a:t>
            </a:r>
            <a:r>
              <a:rPr lang="ru-RU" sz="800" b="1" u="sng">
                <a:solidFill>
                  <a:srgbClr val="002060"/>
                </a:solidFill>
                <a:cs typeface="Times New Roman"/>
              </a:rPr>
              <a:t> человек     </a:t>
            </a:r>
            <a:endParaRPr/>
          </a:p>
          <a:p>
            <a:pPr algn="ctr">
              <a:defRPr/>
            </a:pPr>
            <a:r>
              <a:rPr lang="ru-RU" sz="800" b="1" u="sng">
                <a:solidFill>
                  <a:srgbClr val="002060"/>
                </a:solidFill>
                <a:cs typeface="Times New Roman"/>
              </a:rPr>
              <a:t>Фактическая численность  </a:t>
            </a:r>
            <a:r>
              <a:rPr lang="en-US" sz="800" b="1" u="sng">
                <a:solidFill>
                  <a:srgbClr val="002060"/>
                </a:solidFill>
                <a:cs typeface="Times New Roman"/>
              </a:rPr>
              <a:t>9</a:t>
            </a:r>
            <a:r>
              <a:rPr lang="ru-RU" sz="800" b="1" u="sng">
                <a:solidFill>
                  <a:srgbClr val="002060"/>
                </a:solidFill>
                <a:cs typeface="Times New Roman"/>
              </a:rPr>
              <a:t> человек</a:t>
            </a:r>
            <a:endParaRPr lang="en-US" sz="800" b="1" u="sng">
              <a:solidFill>
                <a:srgbClr val="002060"/>
              </a:solidFill>
              <a:cs typeface="Times New Roman"/>
            </a:endParaRPr>
          </a:p>
          <a:p>
            <a:pPr algn="ctr">
              <a:defRPr/>
            </a:pPr>
            <a:endParaRPr/>
          </a:p>
          <a:p>
            <a:pPr algn="ctr">
              <a:defRPr/>
            </a:pPr>
            <a:endParaRPr lang="ru-RU" sz="800" b="1" u="sng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>
          <a:xfrm>
            <a:off x="5471794" y="3070225"/>
            <a:ext cx="156210" cy="138499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 sz="900"/>
              <a:t>2</a:t>
            </a:fld>
            <a:endParaRPr lang="ru-RU" sz="900"/>
          </a:p>
        </p:txBody>
      </p:sp>
      <p:pic>
        <p:nvPicPr>
          <p:cNvPr id="9" name="Рисунок 8" descr="Люди вместе "/>
          <p:cNvPicPr/>
          <p:nvPr/>
        </p:nvPicPr>
        <p:blipFill>
          <a:blip r:embed="rId3"/>
          <a:stretch/>
        </p:blipFill>
        <p:spPr bwMode="auto">
          <a:xfrm>
            <a:off x="596900" y="468856"/>
            <a:ext cx="609600" cy="522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68300" y="537245"/>
          <a:ext cx="5105399" cy="2456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399"/>
              </a:tblGrid>
              <a:tr h="362129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800" i="0">
                        <a:solidFill>
                          <a:srgbClr val="11437F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</a:tr>
              <a:tr h="2094651">
                <a:tc>
                  <a:txBody>
                    <a:bodyPr/>
                    <a:lstStyle/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r>
                        <a:rPr lang="ru-RU" sz="700">
                          <a:solidFill>
                            <a:srgbClr val="003B59"/>
                          </a:solidFill>
                          <a:latin typeface="+mn-lt"/>
                        </a:rPr>
                        <a:t> </a:t>
                      </a:r>
                      <a:endParaRPr/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1100">
                        <a:solidFill>
                          <a:srgbClr val="003B59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169862" algn="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6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596900" y="835635"/>
          <a:ext cx="2133600" cy="144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5549900" y="2994025"/>
            <a:ext cx="80010" cy="138499"/>
          </a:xfrm>
        </p:spPr>
        <p:txBody>
          <a:bodyPr/>
          <a:lstStyle/>
          <a:p>
            <a:pPr>
              <a:defRPr/>
            </a:pPr>
            <a:fld id="{FAA6C436-0D4A-4340-A2B7-930FFE7E96AA}" type="slidenum">
              <a:rPr lang="ru-RU" sz="900"/>
              <a:t>3</a:t>
            </a:fld>
            <a:endParaRPr lang="ru-RU" sz="900"/>
          </a:p>
        </p:txBody>
      </p:sp>
      <p:graphicFrame>
        <p:nvGraphicFramePr>
          <p:cNvPr id="1160287406" name="Диаграмма 116028740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448559"/>
              </p:ext>
            </p:extLst>
          </p:nvPr>
        </p:nvGraphicFramePr>
        <p:xfrm>
          <a:off x="596899" y="809467"/>
          <a:ext cx="4419598" cy="207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2476977" y="101352"/>
            <a:ext cx="34661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>
                <a:solidFill>
                  <a:srgbClr val="002060"/>
                </a:solidFill>
              </a:rPr>
              <a:t>Учреждения, находящиеся на обслуживание в отделе № 20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3492499" y="226490"/>
            <a:ext cx="1867619" cy="22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>
                <a:solidFill>
                  <a:srgbClr val="002060"/>
                </a:solidFill>
              </a:rPr>
              <a:t>по состоянию на 01.01.2025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798" y="784225"/>
          <a:ext cx="5654890" cy="2509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0978"/>
                <a:gridCol w="1130978"/>
                <a:gridCol w="1130978"/>
                <a:gridCol w="1130978"/>
                <a:gridCol w="1130978"/>
              </a:tblGrid>
              <a:tr h="1166208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</a:tr>
              <a:tr h="1343201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800"/>
                    </a:p>
                  </a:txBody>
                  <a:tcPr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800"/>
                    </a:p>
                  </a:txBody>
                  <a:tcPr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/>
                        <a:t>2</a:t>
                      </a:r>
                    </a:p>
                  </a:txBody>
                  <a:tcPr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800"/>
                    </a:p>
                  </a:txBody>
                  <a:tcPr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800"/>
                    </a:p>
                  </a:txBody>
                  <a:tcPr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6" name="object 2"/>
          <p:cNvSpPr/>
          <p:nvPr/>
        </p:nvSpPr>
        <p:spPr bwMode="auto">
          <a:xfrm flipV="1">
            <a:off x="-110914" y="310736"/>
            <a:ext cx="5876712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rcRect r="59942"/>
          <a:stretch/>
        </p:blipFill>
        <p:spPr bwMode="auto">
          <a:xfrm>
            <a:off x="139701" y="43319"/>
            <a:ext cx="368300" cy="3599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 bwMode="auto">
          <a:xfrm>
            <a:off x="444500" y="67431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5498677" y="2994025"/>
            <a:ext cx="156210" cy="138499"/>
          </a:xfrm>
        </p:spPr>
        <p:txBody>
          <a:bodyPr/>
          <a:lstStyle/>
          <a:p>
            <a:pPr>
              <a:defRPr/>
            </a:pPr>
            <a:fld id="{FAA6C436-0D4A-4340-A2B7-930FFE7E96AA}" type="slidenum">
              <a:rPr lang="ru-RU" sz="900">
                <a:solidFill>
                  <a:prstClr val="black">
                    <a:tint val="75000"/>
                  </a:prstClr>
                </a:solidFill>
              </a:rPr>
              <a:t>4</a:t>
            </a:fld>
            <a:endParaRPr lang="ru-RU" sz="9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Заголовок 1"/>
          <p:cNvSpPr txBox="1"/>
          <p:nvPr/>
        </p:nvSpPr>
        <p:spPr bwMode="auto">
          <a:xfrm>
            <a:off x="4066038" y="200385"/>
            <a:ext cx="1981200" cy="349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900" b="1">
                <a:solidFill>
                  <a:srgbClr val="002060"/>
                </a:solidFill>
              </a:rPr>
              <a:t>Лицевые счета клиентов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9702" y="555625"/>
          <a:ext cx="5410198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661"/>
                <a:gridCol w="921661"/>
                <a:gridCol w="921661"/>
                <a:gridCol w="921661"/>
                <a:gridCol w="1723554"/>
              </a:tblGrid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ФБ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КБ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МБ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Итого</a:t>
                      </a:r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01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4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4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2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9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11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4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4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8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06</a:t>
                      </a: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/>
                        <a:t>1</a:t>
                      </a: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800"/>
                        <a:t>14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7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55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62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7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55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62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2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800"/>
                        <a:t>31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2</a:t>
                      </a:r>
                      <a:endParaRPr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800"/>
                        <a:t>71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</a:t>
                      </a:r>
                      <a:endParaRPr lang="ru-RU" sz="800"/>
                    </a:p>
                  </a:txBody>
                  <a:tcPr/>
                </a:tc>
              </a:tr>
              <a:tr h="19822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/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6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19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131</a:t>
                      </a:r>
                      <a:endParaRPr lang="ru-RU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800"/>
                        <a:t>156</a:t>
                      </a:r>
                      <a:endParaRPr lang="ru-RU" sz="8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35142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 bwMode="auto">
          <a:xfrm>
            <a:off x="5473700" y="2994025"/>
            <a:ext cx="156210" cy="138499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 sz="900"/>
              <a:t>5</a:t>
            </a:fld>
            <a:endParaRPr lang="ru-RU" sz="90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68301" y="475916"/>
          <a:ext cx="5181600" cy="2518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/>
              </a:tblGrid>
              <a:tr h="198862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i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</a:tr>
              <a:tr h="2319247">
                <a:tc>
                  <a:txBody>
                    <a:bodyPr/>
                    <a:lstStyle/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en-US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Заголовок 1"/>
          <p:cNvSpPr txBox="1"/>
          <p:nvPr/>
        </p:nvSpPr>
        <p:spPr bwMode="auto">
          <a:xfrm>
            <a:off x="2691278" y="155146"/>
            <a:ext cx="2895600" cy="222014"/>
          </a:xfrm>
          <a:prstGeom prst="rect">
            <a:avLst/>
          </a:prstGeom>
          <a:noFill/>
        </p:spPr>
        <p:txBody>
          <a:bodyPr wrap="square" lIns="0" tIns="0" rIns="0" bIns="0">
            <a:normAutofit fontScale="92500" lnSpcReduction="20000"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defRPr/>
            </a:pPr>
            <a:r>
              <a:rPr lang="ru-RU" sz="1000" dirty="0">
                <a:solidFill>
                  <a:srgbClr val="002060"/>
                </a:solidFill>
                <a:latin typeface="+mj-lt"/>
              </a:rPr>
              <a:t>Количество документов, обработанных отделом № </a:t>
            </a:r>
            <a:r>
              <a:rPr lang="en-US" sz="1000" dirty="0">
                <a:solidFill>
                  <a:srgbClr val="002060"/>
                </a:solidFill>
                <a:latin typeface="+mj-lt"/>
              </a:rPr>
              <a:t>20 </a:t>
            </a:r>
            <a:r>
              <a:rPr lang="ru-RU" sz="1000" dirty="0">
                <a:solidFill>
                  <a:srgbClr val="002060"/>
                </a:solidFill>
                <a:latin typeface="+mj-lt"/>
              </a:rPr>
              <a:t>в 202</a:t>
            </a:r>
            <a:r>
              <a:rPr lang="en-US" sz="1000" dirty="0">
                <a:solidFill>
                  <a:srgbClr val="002060"/>
                </a:solidFill>
                <a:latin typeface="+mj-lt"/>
              </a:rPr>
              <a:t>5</a:t>
            </a:r>
            <a:r>
              <a:rPr lang="ru-RU" sz="1000" dirty="0">
                <a:solidFill>
                  <a:srgbClr val="002060"/>
                </a:solidFill>
                <a:latin typeface="+mj-lt"/>
              </a:rPr>
              <a:t> году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960966" y="624838"/>
          <a:ext cx="3843867" cy="2279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1289"/>
                <a:gridCol w="1281289"/>
                <a:gridCol w="1281289"/>
              </a:tblGrid>
              <a:tr h="298443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Вид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Исполнено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Отклонено</a:t>
                      </a:r>
                    </a:p>
                  </a:txBody>
                  <a:tcPr/>
                </a:tc>
              </a:tr>
              <a:tr h="37949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/>
                        <a:t>Расходные расписания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4392</a:t>
                      </a:r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318</a:t>
                      </a:r>
                      <a:endParaRPr lang="ru-RU" sz="1000"/>
                    </a:p>
                  </a:txBody>
                  <a:tcPr/>
                </a:tc>
              </a:tr>
              <a:tr h="37949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/>
                        <a:t>Платежные документы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176170</a:t>
                      </a:r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3540</a:t>
                      </a:r>
                      <a:endParaRPr lang="ru-RU" sz="1000"/>
                    </a:p>
                    <a:p>
                      <a:pPr>
                        <a:defRPr/>
                      </a:pPr>
                      <a:endParaRPr lang="ru-RU" sz="1000"/>
                    </a:p>
                  </a:txBody>
                  <a:tcPr/>
                </a:tc>
              </a:tr>
              <a:tr h="37949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/>
                        <a:t>Денежные обязательства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318</a:t>
                      </a:r>
                      <a:endParaRPr lang="ru-RU" sz="1000"/>
                    </a:p>
                    <a:p>
                      <a:pPr>
                        <a:defRPr/>
                      </a:pPr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/>
                        <a:t>2</a:t>
                      </a:r>
                      <a:r>
                        <a:rPr lang="en-US" sz="1000"/>
                        <a:t>3</a:t>
                      </a:r>
                      <a:endParaRPr lang="ru-RU" sz="1000"/>
                    </a:p>
                    <a:p>
                      <a:pPr>
                        <a:defRPr/>
                      </a:pPr>
                      <a:endParaRPr lang="ru-RU" sz="1000"/>
                    </a:p>
                  </a:txBody>
                  <a:tcPr/>
                </a:tc>
              </a:tr>
              <a:tr h="37949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/>
                        <a:t>Бюджетные обязательства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1111</a:t>
                      </a:r>
                      <a:endParaRPr lang="ru-RU" sz="1000"/>
                    </a:p>
                    <a:p>
                      <a:pPr>
                        <a:defRPr/>
                      </a:pPr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130</a:t>
                      </a:r>
                      <a:endParaRPr lang="ru-RU" sz="1000"/>
                    </a:p>
                    <a:p>
                      <a:pPr algn="ctr">
                        <a:defRPr/>
                      </a:pPr>
                      <a:endParaRPr lang="ru-RU" sz="1000"/>
                    </a:p>
                  </a:txBody>
                  <a:tcPr/>
                </a:tc>
              </a:tr>
              <a:tr h="37949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/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181991</a:t>
                      </a:r>
                      <a:endParaRPr lang="ru-RU" sz="1000"/>
                    </a:p>
                    <a:p>
                      <a:pPr algn="ctr">
                        <a:defRPr/>
                      </a:pPr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4011</a:t>
                      </a:r>
                      <a:endParaRPr lang="ru-RU" sz="1000"/>
                    </a:p>
                    <a:p>
                      <a:pPr algn="ctr">
                        <a:defRPr/>
                      </a:pPr>
                      <a:endParaRPr lang="ru-RU" sz="10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35142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 bwMode="auto">
          <a:xfrm>
            <a:off x="5473700" y="2994025"/>
            <a:ext cx="156210" cy="138499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 sz="900"/>
              <a:t>6</a:t>
            </a:fld>
            <a:endParaRPr lang="ru-RU" sz="90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68301" y="475916"/>
          <a:ext cx="5181600" cy="2518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/>
              </a:tblGrid>
              <a:tr h="198862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i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</a:tr>
              <a:tr h="2319247">
                <a:tc>
                  <a:txBody>
                    <a:bodyPr/>
                    <a:lstStyle/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Заголовок 1"/>
          <p:cNvSpPr txBox="1"/>
          <p:nvPr/>
        </p:nvSpPr>
        <p:spPr bwMode="auto">
          <a:xfrm>
            <a:off x="2552700" y="121560"/>
            <a:ext cx="3352800" cy="28579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defRPr/>
            </a:pPr>
            <a:r>
              <a:rPr lang="ru-RU" sz="900">
                <a:solidFill>
                  <a:srgbClr val="002060"/>
                </a:solidFill>
                <a:latin typeface="+mj-lt"/>
                <a:cs typeface="Times New Roman"/>
              </a:rPr>
              <a:t>Количество принятых на учет исполнительных документов и Решений налоговых органов</a:t>
            </a:r>
            <a:endParaRPr lang="ru-RU" sz="900">
              <a:solidFill>
                <a:srgbClr val="002060"/>
              </a:solidFill>
              <a:latin typeface="+mj-lt"/>
            </a:endParaRPr>
          </a:p>
        </p:txBody>
      </p:sp>
      <p:graphicFrame>
        <p:nvGraphicFramePr>
          <p:cNvPr id="11" name="Объект 6"/>
          <p:cNvGraphicFramePr>
            <a:graphicFrameLocks/>
          </p:cNvGraphicFramePr>
          <p:nvPr/>
        </p:nvGraphicFramePr>
        <p:xfrm>
          <a:off x="749300" y="1012825"/>
          <a:ext cx="4419600" cy="13411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473200"/>
                <a:gridCol w="1473200"/>
                <a:gridCol w="1473200"/>
              </a:tblGrid>
              <a:tr h="234461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Вид документа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Количество,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Сумма, руб. </a:t>
                      </a:r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Исполнительные листы и судебные приказы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/>
                    </a:p>
                    <a:p>
                      <a:pPr algn="ctr">
                        <a:defRPr/>
                      </a:pPr>
                      <a:r>
                        <a:rPr lang="en-US" sz="1000"/>
                        <a:t>512</a:t>
                      </a:r>
                      <a:endParaRPr lang="ru-RU" sz="1000"/>
                    </a:p>
                    <a:p>
                      <a:pPr algn="ctr">
                        <a:defRPr/>
                      </a:pPr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000"/>
                    </a:p>
                    <a:p>
                      <a:pPr algn="ctr">
                        <a:defRPr/>
                      </a:pPr>
                      <a:r>
                        <a:rPr lang="en-US" sz="1000"/>
                        <a:t>83 328 111</a:t>
                      </a:r>
                      <a:endParaRPr lang="ru-RU" sz="1000"/>
                    </a:p>
                    <a:p>
                      <a:pPr algn="ctr">
                        <a:defRPr/>
                      </a:pPr>
                      <a:endParaRPr lang="ru-RU" sz="1000"/>
                    </a:p>
                    <a:p>
                      <a:pPr algn="ctr">
                        <a:defRPr/>
                      </a:pPr>
                      <a:endParaRPr lang="ru-RU" sz="100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000"/>
                        <a:t>Решения налоговых органов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84</a:t>
                      </a:r>
                      <a:endParaRPr lang="ru-RU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000"/>
                        <a:t>50 678 806</a:t>
                      </a:r>
                      <a:endParaRPr lang="ru-RU" sz="1000"/>
                    </a:p>
                    <a:p>
                      <a:pPr algn="ctr">
                        <a:defRPr/>
                      </a:pPr>
                      <a:endParaRPr lang="ru-RU" sz="10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35142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 bwMode="auto">
          <a:xfrm>
            <a:off x="5473700" y="2994025"/>
            <a:ext cx="156210" cy="138499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 sz="900"/>
              <a:t>7</a:t>
            </a:fld>
            <a:endParaRPr lang="ru-RU" sz="90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68301" y="475916"/>
          <a:ext cx="5181600" cy="2518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/>
              </a:tblGrid>
              <a:tr h="198862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i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</a:tr>
              <a:tr h="2319247">
                <a:tc>
                  <a:txBody>
                    <a:bodyPr/>
                    <a:lstStyle/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Текст 2"/>
          <p:cNvSpPr txBox="1"/>
          <p:nvPr/>
        </p:nvSpPr>
        <p:spPr bwMode="auto">
          <a:xfrm>
            <a:off x="318502" y="635499"/>
            <a:ext cx="5189220" cy="221599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/>
          </a:p>
          <a:p>
            <a:pPr algn="ctr">
              <a:defRPr/>
            </a:pPr>
            <a:r>
              <a:rPr lang="ru-RU">
                <a:solidFill>
                  <a:sysClr val="windowText" lastClr="000000"/>
                </a:solidFill>
              </a:rPr>
              <a:t> Контроль ч.5 ст.99 Федерального закона от 05.04.2013 № 44-ФЗ «О контрактной системе в сфере закупок товаров, работ, услуг для обеспечения государственных и муниципальных нужд». </a:t>
            </a:r>
          </a:p>
          <a:p>
            <a:pPr>
              <a:defRPr/>
            </a:pPr>
            <a:endParaRPr lang="ru-RU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r="61105"/>
          <a:stretch/>
        </p:blipFill>
        <p:spPr bwMode="auto">
          <a:xfrm>
            <a:off x="139700" y="43319"/>
            <a:ext cx="357605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435142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 bwMode="auto">
          <a:xfrm>
            <a:off x="5473700" y="2994025"/>
            <a:ext cx="156210" cy="138499"/>
          </a:xfrm>
        </p:spPr>
        <p:txBody>
          <a:bodyPr/>
          <a:lstStyle/>
          <a:p>
            <a:pPr>
              <a:defRPr/>
            </a:pPr>
            <a:fld id="{B6F15528-21DE-4FAA-801E-634DDDAF4B2B}" type="slidenum">
              <a:rPr lang="ru-RU" sz="900"/>
              <a:t>8</a:t>
            </a:fld>
            <a:endParaRPr lang="ru-RU" sz="90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68300" y="666830"/>
          <a:ext cx="5181601" cy="2628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1"/>
              </a:tblGrid>
              <a:tr h="459249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i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lang="ru-RU" sz="1000" i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lang="ru-RU" sz="1000" i="0">
                        <a:solidFill>
                          <a:srgbClr val="00206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12700" algn="ctr">
                      <a:noFill/>
                    </a:lnT>
                    <a:lnB w="6350" algn="ctr">
                      <a:noFill/>
                    </a:lnB>
                    <a:noFill/>
                  </a:tcPr>
                </a:tc>
              </a:tr>
              <a:tr h="2128333">
                <a:tc>
                  <a:txBody>
                    <a:bodyPr/>
                    <a:lstStyle/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457200" indent="169862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  <a:defRPr/>
                      </a:pPr>
                      <a:endParaRPr lang="ru-RU" sz="700">
                        <a:solidFill>
                          <a:srgbClr val="003B59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algn="ctr">
                      <a:noFill/>
                    </a:lnL>
                    <a:lnR w="6350" algn="ctr">
                      <a:noFill/>
                    </a:lnR>
                    <a:lnT w="635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Заголовок 1"/>
          <p:cNvSpPr txBox="1"/>
          <p:nvPr/>
        </p:nvSpPr>
        <p:spPr bwMode="auto">
          <a:xfrm>
            <a:off x="3314700" y="258294"/>
            <a:ext cx="2590800" cy="16969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defRPr/>
            </a:pPr>
            <a:r>
              <a:rPr lang="ru-RU" sz="1000">
                <a:solidFill>
                  <a:srgbClr val="002060"/>
                </a:solidFill>
                <a:latin typeface="+mj-lt"/>
              </a:rPr>
              <a:t>Контроль части 5 ст. 99 44- ФЗ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47658" y="680882"/>
          <a:ext cx="4592642" cy="2285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8719"/>
                <a:gridCol w="2713923"/>
              </a:tblGrid>
              <a:tr h="92468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/>
                        <a:t>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800"/>
                        <a:t>Сведения</a:t>
                      </a:r>
                      <a:r>
                        <a:rPr lang="ru-RU"/>
                        <a:t> </a:t>
                      </a:r>
                      <a:r>
                        <a:rPr lang="ru-RU" sz="800"/>
                        <a:t>о контракте и принятом бюджетном обязательстве, Сведения об исполнении  и расторжении контракта</a:t>
                      </a:r>
                      <a:r>
                        <a:rPr lang="en-US" sz="800"/>
                        <a:t>,</a:t>
                      </a:r>
                      <a:r>
                        <a:rPr lang="ru-RU" sz="800"/>
                        <a:t>   Извещения</a:t>
                      </a:r>
                      <a:r>
                        <a:rPr lang="en-US" sz="800"/>
                        <a:t>,</a:t>
                      </a:r>
                      <a:r>
                        <a:rPr lang="ru-RU" sz="800"/>
                        <a:t>      Сведения о денежном обязательстве</a:t>
                      </a:r>
                    </a:p>
                  </a:txBody>
                  <a:tcPr/>
                </a:tc>
              </a:tr>
              <a:tr h="4537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МБ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/>
                        <a:t>4701</a:t>
                      </a:r>
                      <a:endParaRPr lang="ru-RU"/>
                    </a:p>
                  </a:txBody>
                  <a:tcPr/>
                </a:tc>
              </a:tr>
              <a:tr h="4537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КБ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3</a:t>
                      </a:r>
                      <a:r>
                        <a:rPr lang="en-US"/>
                        <a:t>34</a:t>
                      </a:r>
                      <a:endParaRPr lang="ru-RU"/>
                    </a:p>
                  </a:txBody>
                  <a:tcPr/>
                </a:tc>
              </a:tr>
              <a:tr h="4537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ФБ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/>
                        <a:t>1</a:t>
                      </a:r>
                      <a:r>
                        <a:rPr lang="en-US"/>
                        <a:t>82</a:t>
                      </a:r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 bwMode="auto">
          <a:xfrm>
            <a:off x="333439" y="437688"/>
            <a:ext cx="44958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rgbClr val="002060"/>
                </a:solidFill>
              </a:rPr>
              <a:t>За 202</a:t>
            </a:r>
            <a:r>
              <a:rPr lang="en-US" sz="1000">
                <a:solidFill>
                  <a:srgbClr val="002060"/>
                </a:solidFill>
              </a:rPr>
              <a:t>5</a:t>
            </a:r>
            <a:r>
              <a:rPr lang="ru-RU" sz="1000">
                <a:solidFill>
                  <a:srgbClr val="002060"/>
                </a:solidFill>
              </a:rPr>
              <a:t> год проверено документов: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9" name="object 9"/>
          <p:cNvSpPr/>
          <p:nvPr/>
        </p:nvSpPr>
        <p:spPr bwMode="auto">
          <a:xfrm>
            <a:off x="4519472" y="207610"/>
            <a:ext cx="1240523" cy="2752568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2" name="object 2"/>
          <p:cNvSpPr/>
          <p:nvPr/>
        </p:nvSpPr>
        <p:spPr bwMode="auto">
          <a:xfrm flipV="1">
            <a:off x="0" y="25082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r="63432"/>
          <a:stretch/>
        </p:blipFill>
        <p:spPr bwMode="auto">
          <a:xfrm>
            <a:off x="139701" y="43319"/>
            <a:ext cx="336216" cy="359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449849" y="6938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Управление Федерального казначейства</a:t>
            </a:r>
            <a:endParaRPr/>
          </a:p>
          <a:p>
            <a:pPr>
              <a:defRPr/>
            </a:pPr>
            <a:r>
              <a:rPr lang="ru-RU" sz="700">
                <a:solidFill>
                  <a:srgbClr val="394373"/>
                </a:solidFill>
              </a:rPr>
              <a:t>по Забайкальскому краю</a:t>
            </a:r>
          </a:p>
        </p:txBody>
      </p:sp>
      <p:sp>
        <p:nvSpPr>
          <p:cNvPr id="13" name="TextBox 9"/>
          <p:cNvSpPr txBox="1"/>
          <p:nvPr/>
        </p:nvSpPr>
        <p:spPr bwMode="auto">
          <a:xfrm>
            <a:off x="122324" y="1383839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>
                <a:solidFill>
                  <a:srgbClr val="11437F"/>
                </a:solidFill>
                <a:latin typeface="+mj-lt"/>
                <a:cs typeface="Arial"/>
              </a:rPr>
              <a:t>Спасибо за внимание!</a:t>
            </a:r>
            <a:endParaRPr lang="ru-RU" sz="2000">
              <a:solidFill>
                <a:srgbClr val="11437F"/>
              </a:solidFill>
              <a:latin typeface="+mj-lt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357</Words>
  <Application>Microsoft Office PowerPoint</Application>
  <DocSecurity>0</DocSecurity>
  <PresentationFormat>Произвольный</PresentationFormat>
  <Paragraphs>201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Деревцова Татьяна Алексеевна</cp:lastModifiedBy>
  <cp:revision>241</cp:revision>
  <dcterms:created xsi:type="dcterms:W3CDTF">2019-07-31T16:47:50Z</dcterms:created>
  <dcterms:modified xsi:type="dcterms:W3CDTF">2026-03-18T01:05:06Z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